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f811bf06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f811bf06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51592f0f1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51592f0f1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51592f0f1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51592f0f1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51592f0f1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51592f0f1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51592f0f1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51592f0f1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51592f0f1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51592f0f1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51592f0f1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51592f0f1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51592f0f1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51592f0f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51592f0f1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51592f0f1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51592f0f1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51592f0f1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51592f0f1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51592f0f1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51592f0f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51592f0f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51592f0f1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51592f0f1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51592f0f1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451592f0f1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51592f0f1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51592f0f1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51592f0f1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451592f0f1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451592f0f1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451592f0f1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51592f0f1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451592f0f1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451592f0f1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451592f0f1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51592f0f1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451592f0f1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51592f0f1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451592f0f1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451592f0f1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451592f0f1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51592f0f1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51592f0f1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451592f0f1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451592f0f1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451592f0f1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451592f0f1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451592f0f1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451592f0f1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451592f0f1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451592f0f1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451592f0f1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451592f0f1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451592f0f1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451592f0f1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451592f0f1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451592f0f1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451592f0f1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451592f0f1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451592f0f1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451592f0f1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451592f0f1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451592f0f1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51592f0f1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51592f0f1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451592f0f1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451592f0f1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51592f0f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51592f0f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51592f0f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51592f0f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51592f0f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51592f0f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51592f0f1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51592f0f1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51592f0f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51592f0f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kgsearch.googleapis.com/v1/entities:search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t1.gstatic.com/images?q=tbn:ANd9GcQm" TargetMode="External"/><Relationship Id="rId4" Type="http://schemas.openxmlformats.org/officeDocument/2006/relationships/hyperlink" Target="http://creativecommons.org/licenses/by-sa/2.0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schema.org/Person" TargetMode="External"/><Relationship Id="rId4" Type="http://schemas.openxmlformats.org/officeDocument/2006/relationships/hyperlink" Target="http://schema.org/Person" TargetMode="External"/><Relationship Id="rId10" Type="http://schemas.openxmlformats.org/officeDocument/2006/relationships/image" Target="../media/image18.png"/><Relationship Id="rId9" Type="http://schemas.openxmlformats.org/officeDocument/2006/relationships/hyperlink" Target="https://schema.org/Person" TargetMode="External"/><Relationship Id="rId5" Type="http://schemas.openxmlformats.org/officeDocument/2006/relationships/hyperlink" Target="http://schema.org/Person" TargetMode="External"/><Relationship Id="rId6" Type="http://schemas.openxmlformats.org/officeDocument/2006/relationships/hyperlink" Target="https://schema.org/Thing" TargetMode="External"/><Relationship Id="rId7" Type="http://schemas.openxmlformats.org/officeDocument/2006/relationships/hyperlink" Target="https://schema.org/Person" TargetMode="External"/><Relationship Id="rId8" Type="http://schemas.openxmlformats.org/officeDocument/2006/relationships/hyperlink" Target="https://schema.org/Pers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204925"/>
            <a:ext cx="8520600" cy="259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Knowledge Graphs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 Touretzky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/>
              <a:t>Read Mitchell et al. (2018)</a:t>
            </a:r>
            <a:endParaRPr i="1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semantic web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Term coined by Tim Berners-Lee.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Common framework for exchange of data across application, enterprise, and community boundaries.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HTML defines how text should look when presented to humans.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Semantic web markup defines how information should be organized to be interpretable by machines.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“Ontolgy engineer” is a job description now.</a:t>
            </a:r>
            <a:endParaRPr/>
          </a:p>
        </p:txBody>
      </p:sp>
      <p:sp>
        <p:nvSpPr>
          <p:cNvPr id="121" name="Google Shape;12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Paul Schuster was born in Dresden</a:t>
            </a:r>
            <a:endParaRPr/>
          </a:p>
        </p:txBody>
      </p:sp>
      <p:sp>
        <p:nvSpPr>
          <p:cNvPr id="127" name="Google Shape;12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8" name="Google Shape;128;p23"/>
          <p:cNvPicPr preferRelativeResize="0"/>
          <p:nvPr/>
        </p:nvPicPr>
        <p:blipFill rotWithShape="1">
          <a:blip r:embed="rId3">
            <a:alphaModFix/>
          </a:blip>
          <a:srcRect b="0" l="39" r="29" t="0"/>
          <a:stretch/>
        </p:blipFill>
        <p:spPr>
          <a:xfrm>
            <a:off x="1185450" y="1214928"/>
            <a:ext cx="7038427" cy="324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Paul Schuster was born in Dresden</a:t>
            </a:r>
            <a:endParaRPr/>
          </a:p>
        </p:txBody>
      </p:sp>
      <p:sp>
        <p:nvSpPr>
          <p:cNvPr id="134" name="Google Shape;13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5" name="Google Shape;135;p24"/>
          <p:cNvPicPr preferRelativeResize="0"/>
          <p:nvPr/>
        </p:nvPicPr>
        <p:blipFill rotWithShape="1">
          <a:blip r:embed="rId3">
            <a:alphaModFix/>
          </a:blip>
          <a:srcRect b="0" l="199" r="189" t="0"/>
          <a:stretch/>
        </p:blipFill>
        <p:spPr>
          <a:xfrm>
            <a:off x="704729" y="1856979"/>
            <a:ext cx="7827073" cy="226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Extending with information from other sources</a:t>
            </a:r>
            <a:endParaRPr/>
          </a:p>
        </p:txBody>
      </p:sp>
      <p:sp>
        <p:nvSpPr>
          <p:cNvPr id="141" name="Google Shape;14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025" y="1073675"/>
            <a:ext cx="7925874" cy="391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5"/>
          <p:cNvSpPr/>
          <p:nvPr/>
        </p:nvSpPr>
        <p:spPr>
          <a:xfrm>
            <a:off x="470275" y="1872875"/>
            <a:ext cx="950100" cy="617100"/>
          </a:xfrm>
          <a:prstGeom prst="wedgeRectCallout">
            <a:avLst>
              <a:gd fmla="val 58055" name="adj1"/>
              <a:gd fmla="val -76989" name="adj2"/>
            </a:avLst>
          </a:prstGeom>
          <a:solidFill>
            <a:schemeClr val="lt2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</a:rPr>
              <a:t>Ontology of personal relationships</a:t>
            </a:r>
            <a:endParaRPr sz="1000">
              <a:solidFill>
                <a:srgbClr val="0000FF"/>
              </a:solidFill>
            </a:endParaRPr>
          </a:p>
        </p:txBody>
      </p:sp>
      <p:sp>
        <p:nvSpPr>
          <p:cNvPr id="144" name="Google Shape;144;p25"/>
          <p:cNvSpPr/>
          <p:nvPr/>
        </p:nvSpPr>
        <p:spPr>
          <a:xfrm>
            <a:off x="191600" y="4239425"/>
            <a:ext cx="950100" cy="617100"/>
          </a:xfrm>
          <a:prstGeom prst="wedgeRectCallout">
            <a:avLst>
              <a:gd fmla="val 58055" name="adj1"/>
              <a:gd fmla="val -76989" name="adj2"/>
            </a:avLst>
          </a:prstGeom>
          <a:solidFill>
            <a:schemeClr val="lt2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</a:rPr>
              <a:t>“Dresden” in Russian</a:t>
            </a:r>
            <a:endParaRPr sz="1000">
              <a:solidFill>
                <a:srgbClr val="0000FF"/>
              </a:solidFill>
            </a:endParaRPr>
          </a:p>
        </p:txBody>
      </p:sp>
      <p:sp>
        <p:nvSpPr>
          <p:cNvPr id="145" name="Google Shape;145;p25"/>
          <p:cNvSpPr/>
          <p:nvPr/>
        </p:nvSpPr>
        <p:spPr>
          <a:xfrm>
            <a:off x="7809425" y="3304350"/>
            <a:ext cx="950100" cy="617100"/>
          </a:xfrm>
          <a:prstGeom prst="wedgeRectCallout">
            <a:avLst>
              <a:gd fmla="val -83112" name="adj1"/>
              <a:gd fmla="val 100648" name="adj2"/>
            </a:avLst>
          </a:prstGeom>
          <a:solidFill>
            <a:schemeClr val="lt2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</a:rPr>
              <a:t>German Wikipedia entry</a:t>
            </a:r>
            <a:endParaRPr sz="10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semantic web stack</a:t>
            </a:r>
            <a:endParaRPr/>
          </a:p>
        </p:txBody>
      </p:sp>
      <p:sp>
        <p:nvSpPr>
          <p:cNvPr id="151" name="Google Shape;15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900" y="1235850"/>
            <a:ext cx="3857090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6"/>
          <p:cNvSpPr txBox="1"/>
          <p:nvPr/>
        </p:nvSpPr>
        <p:spPr>
          <a:xfrm>
            <a:off x="5212075" y="2421525"/>
            <a:ext cx="3468300" cy="21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OWL: Web Ontology Language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RDF: Resource Description Framework</a:t>
            </a:r>
            <a:br>
              <a:rPr lang="en"/>
            </a:br>
            <a:r>
              <a:rPr lang="en"/>
              <a:t>RDFS: RDF Schema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SPARQL: query language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URI: Uniform Resource Identifier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a knowledge graph through machine learning</a:t>
            </a:r>
            <a:endParaRPr/>
          </a:p>
        </p:txBody>
      </p:sp>
      <p:sp>
        <p:nvSpPr>
          <p:cNvPr id="159" name="Google Shape;15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NELL: Never-Ending Language Learning</a:t>
            </a:r>
            <a:endParaRPr/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Tom Mitchell et al. (CMU), 2010 to present.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Learning to “read the web” 24 hours/day.</a:t>
            </a:r>
            <a:br>
              <a:rPr lang="en"/>
            </a:b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"/>
              <a:t>Training data includes a collection of 1.2 billion web pages.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Access to additional data through search engine APIs (100K calls/day).</a:t>
            </a:r>
            <a:br>
              <a:rPr lang="en"/>
            </a:b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KB has 2.8 million instances over 1186 different categories.</a:t>
            </a:r>
            <a:br>
              <a:rPr lang="en"/>
            </a:b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KB is freely available for download.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can help train NELL via Twitter.</a:t>
            </a:r>
            <a:endParaRPr/>
          </a:p>
        </p:txBody>
      </p:sp>
      <p:sp>
        <p:nvSpPr>
          <p:cNvPr id="166" name="Google Shape;16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2" name="Google Shape;17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02031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 for NELL</a:t>
            </a:r>
            <a:endParaRPr/>
          </a:p>
        </p:txBody>
      </p:sp>
      <p:sp>
        <p:nvSpPr>
          <p:cNvPr id="178" name="Google Shape;178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Thesis: “we will never truly understand human or machine learning until we can build computer programs that, like people,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 many different types of knowledge or functions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From years of diverse, mostly self-supervised experience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a staged curricular fashion, where previously learned knowledge enables learning further types of knowledge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Where self-reflection and the ability to formulate new representations and new learning tasks enable the learning to avoid stagnation and performance plateaus.”</a:t>
            </a:r>
            <a:endParaRPr/>
          </a:p>
        </p:txBody>
      </p:sp>
      <p:sp>
        <p:nvSpPr>
          <p:cNvPr id="179" name="Google Shape;17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idea</a:t>
            </a:r>
            <a:endParaRPr/>
          </a:p>
        </p:txBody>
      </p:sp>
      <p:sp>
        <p:nvSpPr>
          <p:cNvPr id="185" name="Google Shape;185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NELL learns several things: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Categories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Triples:  noun phrase 1 - relation - noun phrase 2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New relations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Multiple inference algorithms propose triples and gather evidence for them.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Linguistic information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Word co-occurrence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Image labeling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Etc.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Categories and triples supported by multiple sources of evidence grow in confidence.</a:t>
            </a:r>
            <a:endParaRPr/>
          </a:p>
        </p:txBody>
      </p:sp>
      <p:sp>
        <p:nvSpPr>
          <p:cNvPr id="186" name="Google Shape;186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knowledge graph?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Summarized from Wikipedia: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representation of categories, properties, and relations between the concepts and entities that make up a domain.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would call this an ontology.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 knowledge graphs often contain large volumes of factual data with less formal semantics than a proper ontology.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some contexts: any knowledge base represented as a graph.</a:t>
            </a:r>
            <a:endParaRPr/>
          </a:p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2" name="Google Shape;19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800" y="152400"/>
            <a:ext cx="59055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8" name="Google Shape;19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650" y="152400"/>
            <a:ext cx="6567427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Never-ending learning</a:t>
            </a:r>
            <a:endParaRPr/>
          </a:p>
        </p:txBody>
      </p:sp>
      <p:sp>
        <p:nvSpPr>
          <p:cNvPr id="205" name="Google Shape;205;p34"/>
          <p:cNvSpPr txBox="1"/>
          <p:nvPr>
            <p:ph idx="1" type="body"/>
          </p:nvPr>
        </p:nvSpPr>
        <p:spPr>
          <a:xfrm>
            <a:off x="311700" y="1152475"/>
            <a:ext cx="8520600" cy="37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 of learning tasks L = { L</a:t>
            </a:r>
            <a:r>
              <a:rPr baseline="-25000" lang="en"/>
              <a:t>i</a:t>
            </a:r>
            <a:r>
              <a:rPr lang="en"/>
              <a:t> }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Task L</a:t>
            </a:r>
            <a:r>
              <a:rPr baseline="-25000" lang="en"/>
              <a:t>i</a:t>
            </a:r>
            <a:r>
              <a:rPr lang="en"/>
              <a:t> = &lt;T</a:t>
            </a:r>
            <a:r>
              <a:rPr baseline="-25000" lang="en"/>
              <a:t>i</a:t>
            </a:r>
            <a:r>
              <a:rPr lang="en"/>
              <a:t>, P</a:t>
            </a:r>
            <a:r>
              <a:rPr baseline="-25000" lang="en"/>
              <a:t>i</a:t>
            </a:r>
            <a:r>
              <a:rPr lang="en"/>
              <a:t>, E</a:t>
            </a:r>
            <a:r>
              <a:rPr baseline="-25000" lang="en"/>
              <a:t>i</a:t>
            </a:r>
            <a:r>
              <a:rPr lang="en"/>
              <a:t>&gt;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</a:t>
            </a:r>
            <a:r>
              <a:rPr baseline="-25000" lang="en"/>
              <a:t>i</a:t>
            </a:r>
            <a:r>
              <a:rPr lang="en"/>
              <a:t> is a task &lt;X</a:t>
            </a:r>
            <a:r>
              <a:rPr baseline="-25000" lang="en"/>
              <a:t>i</a:t>
            </a:r>
            <a:r>
              <a:rPr lang="en"/>
              <a:t>, Y</a:t>
            </a:r>
            <a:r>
              <a:rPr baseline="-25000" lang="en"/>
              <a:t>i</a:t>
            </a:r>
            <a:r>
              <a:rPr lang="en"/>
              <a:t>&gt; specifying the domain of a function f</a:t>
            </a:r>
            <a:r>
              <a:rPr baseline="-25000" lang="en"/>
              <a:t>i</a:t>
            </a:r>
            <a:r>
              <a:rPr baseline="30000" lang="en"/>
              <a:t>*</a:t>
            </a:r>
            <a:r>
              <a:rPr lang="en"/>
              <a:t> : X</a:t>
            </a:r>
            <a:r>
              <a:rPr baseline="-25000" lang="en"/>
              <a:t>i </a:t>
            </a:r>
            <a:r>
              <a:rPr lang="en"/>
              <a:t>→  Y</a:t>
            </a:r>
            <a:r>
              <a:rPr baseline="-25000" lang="en"/>
              <a:t>i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</a:t>
            </a:r>
            <a:r>
              <a:rPr baseline="-25000" lang="en"/>
              <a:t>i</a:t>
            </a:r>
            <a:r>
              <a:rPr lang="en"/>
              <a:t> is a performance metric P</a:t>
            </a:r>
            <a:r>
              <a:rPr baseline="-25000" lang="en"/>
              <a:t>i</a:t>
            </a:r>
            <a:r>
              <a:rPr lang="en"/>
              <a:t> : f →ℝ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</a:t>
            </a:r>
            <a:r>
              <a:rPr baseline="-25000" lang="en"/>
              <a:t>i</a:t>
            </a:r>
            <a:r>
              <a:rPr lang="en"/>
              <a:t> is an experience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Coupling contraints C = {&lt;𝜙</a:t>
            </a:r>
            <a:r>
              <a:rPr baseline="-25000" lang="en"/>
              <a:t>k</a:t>
            </a:r>
            <a:r>
              <a:rPr lang="en"/>
              <a:t>, V</a:t>
            </a:r>
            <a:r>
              <a:rPr baseline="-25000" lang="en"/>
              <a:t>k</a:t>
            </a:r>
            <a:r>
              <a:rPr lang="en"/>
              <a:t>&gt;}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𝜙</a:t>
            </a:r>
            <a:r>
              <a:rPr baseline="-25000" lang="en"/>
              <a:t>k</a:t>
            </a:r>
            <a:r>
              <a:rPr lang="en"/>
              <a:t> specifies degree of satisfaction of the coupling constraint among tasks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</a:t>
            </a:r>
            <a:r>
              <a:rPr baseline="-25000" lang="en"/>
              <a:t>k</a:t>
            </a:r>
            <a:r>
              <a:rPr lang="en"/>
              <a:t> is a vector of indices over learning tasks specifying the arguments to </a:t>
            </a:r>
            <a:r>
              <a:rPr lang="en"/>
              <a:t>𝜙</a:t>
            </a:r>
            <a:r>
              <a:rPr baseline="-25000" lang="en"/>
              <a:t>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</a:t>
            </a:r>
            <a:r>
              <a:rPr baseline="-25000" lang="en"/>
              <a:t>i</a:t>
            </a:r>
            <a:r>
              <a:rPr baseline="30000" lang="en"/>
              <a:t>*</a:t>
            </a:r>
            <a:r>
              <a:rPr lang="en"/>
              <a:t> = arg max P</a:t>
            </a:r>
            <a:r>
              <a:rPr baseline="-25000" lang="en"/>
              <a:t>i</a:t>
            </a:r>
            <a:r>
              <a:rPr lang="en"/>
              <a:t>(f)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Goal: improve the quality of the task functions f</a:t>
            </a:r>
            <a:r>
              <a:rPr baseline="-25000" lang="en"/>
              <a:t>i</a:t>
            </a:r>
            <a:r>
              <a:rPr lang="en"/>
              <a:t> as measured by the P</a:t>
            </a:r>
            <a:r>
              <a:rPr baseline="-25000" lang="en"/>
              <a:t>i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NELL faces over 4100 distinct learning tasks.</a:t>
            </a:r>
            <a:endParaRPr/>
          </a:p>
        </p:txBody>
      </p:sp>
      <p:sp>
        <p:nvSpPr>
          <p:cNvPr id="206" name="Google Shape;206;p34"/>
          <p:cNvSpPr txBox="1"/>
          <p:nvPr/>
        </p:nvSpPr>
        <p:spPr>
          <a:xfrm>
            <a:off x="1584956" y="3574324"/>
            <a:ext cx="5487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r>
              <a:rPr lang="en"/>
              <a:t> ∊ F</a:t>
            </a:r>
            <a:r>
              <a:rPr baseline="-25000" lang="en"/>
              <a:t>i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Category classification tasks</a:t>
            </a:r>
            <a:endParaRPr/>
          </a:p>
        </p:txBody>
      </p:sp>
      <p:sp>
        <p:nvSpPr>
          <p:cNvPr id="212" name="Google Shape;212;p35"/>
          <p:cNvSpPr txBox="1"/>
          <p:nvPr>
            <p:ph idx="1" type="body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Character string features of the noun phrase: Coupled Morphological Classifier system (CMC)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Distribution of text contexts found around this noun phrase in the 1.2 billion page database: Coupled Pattern Learner system (CPL)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Distribution of text contexts found through active web search (OpenEval).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HTML structure of web pages that mention the noun phrase: Set Expander for Any Language system (SEAL)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Visual images associated with the noun phrase: Never Ending Image Learner (NEIL)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Learned vector embeddings (feature vectors) of the noun phrase: LE (Learned Embeddings)</a:t>
            </a:r>
            <a:endParaRPr/>
          </a:p>
        </p:txBody>
      </p:sp>
      <p:sp>
        <p:nvSpPr>
          <p:cNvPr id="213" name="Google Shape;213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9" name="Google Shape;219;p36"/>
          <p:cNvPicPr preferRelativeResize="0"/>
          <p:nvPr/>
        </p:nvPicPr>
        <p:blipFill rotWithShape="1">
          <a:blip r:embed="rId3">
            <a:alphaModFix/>
          </a:blip>
          <a:srcRect b="51770" l="-2060" r="2059" t="0"/>
          <a:stretch/>
        </p:blipFill>
        <p:spPr>
          <a:xfrm>
            <a:off x="902525" y="940775"/>
            <a:ext cx="6847025" cy="4268448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Learned embeddings of 280 categories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6" name="Google Shape;226;p37"/>
          <p:cNvPicPr preferRelativeResize="0"/>
          <p:nvPr/>
        </p:nvPicPr>
        <p:blipFill rotWithShape="1">
          <a:blip r:embed="rId3">
            <a:alphaModFix/>
          </a:blip>
          <a:srcRect b="729" l="-2060" r="2059" t="51264"/>
          <a:stretch/>
        </p:blipFill>
        <p:spPr>
          <a:xfrm>
            <a:off x="726150" y="705950"/>
            <a:ext cx="7134802" cy="4427077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Bedroom, bathroom, and kitchen room items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Relation classification</a:t>
            </a:r>
            <a:endParaRPr/>
          </a:p>
        </p:txBody>
      </p:sp>
      <p:sp>
        <p:nvSpPr>
          <p:cNvPr id="233" name="Google Shape;233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“Pittsburgh” + “US” satisfy the relation CityLocatedInCountry(x,y) 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There are 461 relations in the ontology.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Four methods are used for relation classification: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Distribution of text contexts from CPL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Distribution of text context from OpenEval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HTML structure from SEAL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Learned vector embeddings from LE</a:t>
            </a:r>
            <a:endParaRPr/>
          </a:p>
        </p:txBody>
      </p:sp>
      <p:sp>
        <p:nvSpPr>
          <p:cNvPr id="234" name="Google Shape;234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Functions to classify whether pairs of noun phrases are synonyms.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Noun phrases are kept distinct from the entities to which they refer.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Necessary to deal with polysemy.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“Coach” can be either a person or a vehicle.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Two methods are used: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String similarity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Similarities in beliefs about the entities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NELL learns for each category what are the good types of knowledge to take as evidence for synonymy.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Entity resolution</a:t>
            </a:r>
            <a:endParaRPr/>
          </a:p>
        </p:txBody>
      </p:sp>
      <p:sp>
        <p:nvSpPr>
          <p:cNvPr id="241" name="Google Shape;241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Inference rules among belief triples</a:t>
            </a:r>
            <a:endParaRPr/>
          </a:p>
        </p:txBody>
      </p:sp>
      <p:sp>
        <p:nvSpPr>
          <p:cNvPr id="247" name="Google Shape;247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Functions that propose new beliefs to be added to the KB.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each relation, the corresponding function is represented by a collection of restricted Horn Clause rules learned by the Path Ranking Algorithm (PRA)</a:t>
            </a:r>
            <a:endParaRPr/>
          </a:p>
        </p:txBody>
      </p:sp>
      <p:sp>
        <p:nvSpPr>
          <p:cNvPr id="248" name="Google Shape;248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4" name="Google Shape;25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6975" y="310300"/>
            <a:ext cx="7181850" cy="43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constructs knowledge graphs?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Google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Amazon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Microsoft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Bloomberg (business intelligence)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National Cancer Institute (part of NIH)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National Center for Biomedical Ontology (funded by NIH)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others...</a:t>
            </a:r>
            <a:endParaRPr/>
          </a:p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Coupling constraints</a:t>
            </a:r>
            <a:endParaRPr/>
          </a:p>
        </p:txBody>
      </p:sp>
      <p:sp>
        <p:nvSpPr>
          <p:cNvPr id="261" name="Google Shape;261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Multi-view co-training coupling</a:t>
            </a:r>
            <a:r>
              <a:rPr lang="en"/>
              <a:t>: do alternative methods for (1) classifying noun phrases into categories or (2) classifying noun phrase pairs into relations, yield the same conclusions?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Subset/superset coupling</a:t>
            </a:r>
            <a:r>
              <a:rPr lang="en"/>
              <a:t>: when a new category is added, find its parents. Make sure that (∀x) C</a:t>
            </a:r>
            <a:r>
              <a:rPr baseline="-25000" lang="en"/>
              <a:t>1</a:t>
            </a:r>
            <a:r>
              <a:rPr lang="en"/>
              <a:t>(x) ⇒ C</a:t>
            </a:r>
            <a:r>
              <a:rPr baseline="-25000" lang="en"/>
              <a:t>2</a:t>
            </a:r>
            <a:r>
              <a:rPr lang="en"/>
              <a:t>(x)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Multi-label mutual-exclusion coupling</a:t>
            </a:r>
            <a:r>
              <a:rPr lang="en"/>
              <a:t>: when a new category is added, find categories disjoint from it. Makes sure that </a:t>
            </a:r>
            <a:r>
              <a:rPr lang="en"/>
              <a:t> (∀x) C</a:t>
            </a:r>
            <a:r>
              <a:rPr baseline="-25000" lang="en"/>
              <a:t>1</a:t>
            </a:r>
            <a:r>
              <a:rPr lang="en"/>
              <a:t>(x) ⇒ ¬C</a:t>
            </a:r>
            <a:r>
              <a:rPr baseline="-25000" lang="en"/>
              <a:t>2</a:t>
            </a:r>
            <a:r>
              <a:rPr lang="en"/>
              <a:t>(x)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Coupling relations to the argument types</a:t>
            </a:r>
            <a:r>
              <a:rPr lang="en"/>
              <a:t>: a relation x-R-y requires arguments of the appropriate category for x and 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Horn clause coupling</a:t>
            </a:r>
            <a:r>
              <a:rPr lang="en"/>
              <a:t>: when NELL learns a rule of form</a:t>
            </a:r>
            <a:br>
              <a:rPr lang="en"/>
            </a:br>
            <a:r>
              <a:rPr lang="en"/>
              <a:t>     (∀x,y,z) R</a:t>
            </a:r>
            <a:r>
              <a:rPr baseline="-25000" lang="en"/>
              <a:t>1</a:t>
            </a:r>
            <a:r>
              <a:rPr lang="en"/>
              <a:t>(x,y) ∧ R</a:t>
            </a:r>
            <a:r>
              <a:rPr baseline="-25000" lang="en"/>
              <a:t>2</a:t>
            </a:r>
            <a:r>
              <a:rPr lang="en"/>
              <a:t>(y,z) ⇒ R</a:t>
            </a:r>
            <a:r>
              <a:rPr baseline="-25000" lang="en"/>
              <a:t>e</a:t>
            </a:r>
            <a:r>
              <a:rPr lang="en"/>
              <a:t>(x,z)</a:t>
            </a:r>
            <a:br>
              <a:rPr lang="en"/>
            </a:br>
            <a:r>
              <a:rPr lang="en"/>
              <a:t>this serves as a coupling constraint between the R</a:t>
            </a:r>
            <a:r>
              <a:rPr baseline="-25000" lang="en"/>
              <a:t>i</a:t>
            </a:r>
            <a:r>
              <a:rPr lang="en"/>
              <a:t> and category labels.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7" name="Google Shape;26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025" y="1190900"/>
            <a:ext cx="7229475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Growth of the KB over time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4" name="Google Shape;27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699" y="1025975"/>
            <a:ext cx="5533324" cy="422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4"/>
          <p:cNvSpPr txBox="1"/>
          <p:nvPr/>
        </p:nvSpPr>
        <p:spPr>
          <a:xfrm>
            <a:off x="6289775" y="1863075"/>
            <a:ext cx="1988700" cy="26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Mean average precision over the 1000 most confident predictions for a sample of 18 categories and 13 relations in NELL’s ontology.</a:t>
            </a:r>
            <a:endParaRPr/>
          </a:p>
        </p:txBody>
      </p:sp>
      <p:sp>
        <p:nvSpPr>
          <p:cNvPr id="276" name="Google Shape;276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Performance improvement over time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2" name="Google Shape;282;p45"/>
          <p:cNvPicPr preferRelativeResize="0"/>
          <p:nvPr/>
        </p:nvPicPr>
        <p:blipFill rotWithShape="1">
          <a:blip r:embed="rId3">
            <a:alphaModFix/>
          </a:blip>
          <a:srcRect b="5617" l="9721" r="11370" t="5207"/>
          <a:stretch/>
        </p:blipFill>
        <p:spPr>
          <a:xfrm>
            <a:off x="842550" y="1226275"/>
            <a:ext cx="5682349" cy="357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Human correction of NELL</a:t>
            </a:r>
            <a:endParaRPr/>
          </a:p>
        </p:txBody>
      </p:sp>
      <p:sp>
        <p:nvSpPr>
          <p:cNvPr id="284" name="Google Shape;284;p45"/>
          <p:cNvSpPr txBox="1"/>
          <p:nvPr/>
        </p:nvSpPr>
        <p:spPr>
          <a:xfrm>
            <a:off x="6906975" y="1794500"/>
            <a:ext cx="1565400" cy="24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Average 2.4 negative feedback items per month per predicate.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0" name="Google Shape;29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6975" y="994950"/>
            <a:ext cx="782955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6"/>
          <p:cNvSpPr/>
          <p:nvPr/>
        </p:nvSpPr>
        <p:spPr>
          <a:xfrm>
            <a:off x="1030875" y="3499206"/>
            <a:ext cx="2949000" cy="274200"/>
          </a:xfrm>
          <a:prstGeom prst="ellipse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7" name="Google Shape;29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513328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7"/>
          <p:cNvSpPr/>
          <p:nvPr/>
        </p:nvSpPr>
        <p:spPr>
          <a:xfrm>
            <a:off x="2510250" y="4312356"/>
            <a:ext cx="2949000" cy="274200"/>
          </a:xfrm>
          <a:prstGeom prst="ellipse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4" name="Google Shape;30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950" y="648638"/>
            <a:ext cx="8839202" cy="3846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0" name="Google Shape;31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0213" y="966788"/>
            <a:ext cx="5743575" cy="320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6" name="Google Shape;31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800" y="906775"/>
            <a:ext cx="7156150" cy="347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2" name="Google Shape;32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00" y="1171275"/>
            <a:ext cx="8839198" cy="2961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specialized knowledge graphs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Health / life sciences (health-lifesci.schema.org)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Earth science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Agriculture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NCI Enterprise Vocabulary Services (evs.nci.nih.gov)</a:t>
            </a:r>
            <a:endParaRPr/>
          </a:p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8" name="Google Shape;328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329" name="Google Shape;329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Knowledge engineering is now a career path.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commercial uses for ontologies and knowledge graphs.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Connecting information via the web is enabling powerful reasoning and inference processes.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Machines need to learn more than facts. They need to learn how to learn. NELL is a step in this direction.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Knowledge panels in</a:t>
            </a:r>
            <a:br>
              <a:rPr lang="en"/>
            </a:br>
            <a:r>
              <a:rPr lang="en"/>
              <a:t>Google search results</a:t>
            </a:r>
            <a:endParaRPr/>
          </a:p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4260300" cy="38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panels are generated from what’s called the </a:t>
            </a:r>
            <a:r>
              <a:rPr b="1" lang="en"/>
              <a:t>Google K</a:t>
            </a:r>
            <a:r>
              <a:rPr b="1" lang="en"/>
              <a:t>nowledge Graph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Data comes from Wikipedia, CIA World Factbook, and other online sources.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May be responsible for a significant decline in Wikipedia visits.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As of Oct. 2016, held 70 billion facts.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9450" y="147900"/>
            <a:ext cx="3852825" cy="491940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Sampling of Google Knowledge Graph entities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Book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BookSeries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EducationalOrganization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Event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GovernmentOrganization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LocalBusiness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Movie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MovieSeries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MusicAlbum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MusicGroup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MusicRecording</a:t>
            </a:r>
            <a:endParaRPr/>
          </a:p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Organization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Periodical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Char char="●"/>
            </a:pPr>
            <a:r>
              <a:rPr lang="en">
                <a:solidFill>
                  <a:srgbClr val="0000FF"/>
                </a:solidFill>
              </a:rPr>
              <a:t>Person</a:t>
            </a:r>
            <a:endParaRPr>
              <a:solidFill>
                <a:srgbClr val="0000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Place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SportsTeam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TVEpisode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TVSeries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VideoGame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VideoGameSeries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WebSite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Knowledge Graph API Access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076275"/>
            <a:ext cx="8520600" cy="40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import json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import urllib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api_key = open('.api_key').read()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query = </a:t>
            </a:r>
            <a:r>
              <a:rPr lang="en" sz="1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'Taylor Swift'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service_url = '</a:t>
            </a:r>
            <a:r>
              <a:rPr lang="en" sz="14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https://kgsearch.googleapis.com/v1/entities:search</a:t>
            </a: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'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params = {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'query': query,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'limit': 10,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'indent': True,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'key': api_key,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url = service_url + '?' + urllib.urlencode(params)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response = json.loads(urllib.urlopen(url).read())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for element in response['itemListElement']: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print element['result']['name'] + ' (' + str(element['resultScore']) + ')'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9" name="Google Shape;9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217275" y="426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Partial result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217275" y="1134100"/>
            <a:ext cx="8520600" cy="39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{ "@type": "EntitySearchResult",</a:t>
            </a:r>
            <a:br>
              <a:rPr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"result": {</a:t>
            </a:r>
            <a:br>
              <a:rPr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"@id": "kg:/m/0dl567",</a:t>
            </a:r>
            <a:br>
              <a:rPr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"name": </a:t>
            </a:r>
            <a:r>
              <a:rPr lang="en" sz="1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"Taylor Swift"</a:t>
            </a:r>
            <a:r>
              <a:rPr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br>
              <a:rPr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"@type": [</a:t>
            </a:r>
            <a:br>
              <a:rPr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lang="en" sz="1400">
                <a:solidFill>
                  <a:srgbClr val="B45F06"/>
                </a:solidFill>
                <a:latin typeface="Courier New"/>
                <a:ea typeface="Courier New"/>
                <a:cs typeface="Courier New"/>
                <a:sym typeface="Courier New"/>
              </a:rPr>
              <a:t>"Thing</a:t>
            </a:r>
            <a:r>
              <a:rPr lang="en" sz="1400">
                <a:solidFill>
                  <a:srgbClr val="B45F06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br>
              <a:rPr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lang="en" sz="1400">
                <a:solidFill>
                  <a:srgbClr val="B45F06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" sz="1400">
                <a:solidFill>
                  <a:srgbClr val="B45F06"/>
                </a:solidFill>
                <a:latin typeface="Courier New"/>
                <a:ea typeface="Courier New"/>
                <a:cs typeface="Courier New"/>
                <a:sym typeface="Courier New"/>
              </a:rPr>
              <a:t>Person"</a:t>
            </a:r>
            <a:br>
              <a:rPr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],</a:t>
            </a:r>
            <a:br>
              <a:rPr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"description": "Singer-songwriter",</a:t>
            </a:r>
            <a:br>
              <a:rPr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"image": {</a:t>
            </a:r>
            <a:br>
              <a:rPr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"contentUrl": "</a:t>
            </a:r>
            <a:r>
              <a:rPr lang="en" sz="1400" u="sng">
                <a:solidFill>
                  <a:srgbClr val="3C78D8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https://t1.gstatic.com/images?q=tbn:ANd9GcQm</a:t>
            </a:r>
            <a:r>
              <a:rPr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...",</a:t>
            </a:r>
            <a:br>
              <a:rPr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"url": "https://en.wikipedia.org/wiki/Taylor_Swift",</a:t>
            </a:r>
            <a:br>
              <a:rPr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"license": "</a:t>
            </a:r>
            <a:r>
              <a:rPr lang="en" sz="1400" u="sng">
                <a:solidFill>
                  <a:srgbClr val="3C78D8"/>
                </a:solidFill>
                <a:latin typeface="Courier New"/>
                <a:ea typeface="Courier New"/>
                <a:cs typeface="Courier New"/>
                <a:sym typeface="Courier New"/>
                <a:hlinkClick r:id="rId4"/>
              </a:rPr>
              <a:t>http://creativecommons.org/licenses/by-sa/2.0</a:t>
            </a:r>
            <a:r>
              <a:rPr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br>
              <a:rPr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},</a:t>
            </a:r>
            <a:br>
              <a:rPr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"detailedDescription": { ...</a:t>
            </a:r>
            <a:endParaRPr sz="1400">
              <a:solidFill>
                <a:srgbClr val="6AA84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8378033" y="46448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“Person”</a:t>
            </a:r>
            <a:br>
              <a:rPr lang="en"/>
            </a:br>
            <a:r>
              <a:rPr lang="en"/>
              <a:t>schema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r>
              <a:rPr lang="en"/>
              <a:t>t schema.org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solidFill>
                  <a:schemeClr val="dk1"/>
                </a:solidFill>
              </a:rPr>
              <a:t>Person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Canonical URL: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hlinkClick r:id="rId3"/>
              </a:rPr>
              <a:t>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http://schema.org/Person</a:t>
            </a:r>
            <a:endParaRPr sz="1100" u="sng">
              <a:solidFill>
                <a:schemeClr val="hlink"/>
              </a:solidFill>
              <a:hlinkClick r:id="rId5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 u="sng">
                <a:solidFill>
                  <a:schemeClr val="hlink"/>
                </a:solidFill>
                <a:hlinkClick r:id="rId6"/>
              </a:rPr>
              <a:t>Thing</a:t>
            </a:r>
            <a:r>
              <a:rPr b="1" lang="en" sz="1100">
                <a:solidFill>
                  <a:schemeClr val="dk1"/>
                </a:solidFill>
              </a:rPr>
              <a:t> &gt;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hlinkClick r:id="rId7"/>
              </a:rPr>
              <a:t> </a:t>
            </a:r>
            <a:r>
              <a:rPr b="1" lang="en" sz="1100" u="sng">
                <a:solidFill>
                  <a:schemeClr val="hlink"/>
                </a:solidFill>
                <a:hlinkClick r:id="rId8"/>
              </a:rPr>
              <a:t>Person</a:t>
            </a:r>
            <a:endParaRPr b="1" sz="1100" u="sng">
              <a:solidFill>
                <a:schemeClr val="hlink"/>
              </a:solidFill>
              <a:hlinkClick r:id="rId9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A person (alive, dead, undead, or fictional).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Usage: Over 1,000,000 domains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29520" y="0"/>
            <a:ext cx="572545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